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C47EB-BAC5-41A4-9419-DF41F14B69D8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FAF54-14D7-4F38-AE54-A7AC72450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2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8F825-6660-4A63-A9A9-08B6E38F4678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93FCA-1A3D-4825-A9F3-EAC866F631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8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7F647-9123-4F07-B3DE-31979728603F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5F63B-F8F8-4790-A894-AA1DF47A6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6D97-DA01-4069-B696-657DC773AA15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DF3C0-F840-4CB3-93A0-DB56B9CAD1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11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BD51A-DD64-492E-A1B4-DD3403AC8470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8285-2610-40E9-8075-95A8A8B6D2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2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0DF27-9C29-457B-8BB2-B59E15BAD222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1EF20-7B7B-4810-9F1C-EA61C88D21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26048-2F72-430B-A377-C80D4128A327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6ACC7-8296-4FAE-828B-294D9CB908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2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9F7D-57DD-4C6D-9C93-570D8B143F1A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46A16-A725-47BB-843B-E61784219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25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06521-613A-44DA-8397-B73C1F6BC947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98DA5-33E4-4D95-9E6C-A2E02EA14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799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A0DF2-C221-44BB-BAF0-339179DABDCC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6419A-8E4C-4553-8D84-F78FF00C3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223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2BA6E-BE50-4FDB-9CB2-A58E5E715925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18282-DCEE-46F2-9738-C4FC34130C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F40466-598E-4C32-A94A-908554B4E6F0}" type="datetimeFigureOut">
              <a:rPr lang="en-US"/>
              <a:pPr>
                <a:defRPr/>
              </a:pPr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6B62AF-9494-45F1-9BEA-735B6DFB0C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Cryptography and Secret Codes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or one reason that linear equations are cool.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Codes: Assign a new symbol to each letter</a:t>
            </a:r>
          </a:p>
          <a:p>
            <a:pPr eaLnBrk="1" hangingPunct="1"/>
            <a:r>
              <a:rPr lang="en-US" altLang="en-US" smtClean="0"/>
              <a:t>Numerical Codes: Use numbers as the symbol</a:t>
            </a:r>
          </a:p>
          <a:p>
            <a:pPr eaLnBrk="1" hangingPunct="1"/>
            <a:r>
              <a:rPr lang="en-US" altLang="en-US" smtClean="0"/>
              <a:t>Linear Codes: Use linear equations to change the numbers</a:t>
            </a:r>
          </a:p>
          <a:p>
            <a:pPr eaLnBrk="1" hangingPunct="1"/>
            <a:r>
              <a:rPr lang="en-US" altLang="en-US" smtClean="0"/>
              <a:t>Linear Block Codes: Use more than one linear equation at a time</a:t>
            </a:r>
          </a:p>
          <a:p>
            <a:pPr eaLnBrk="1" hangingPunct="1"/>
            <a:r>
              <a:rPr lang="en-US" altLang="en-US" smtClean="0"/>
              <a:t>Collision: When the same letter is changed to the same number in a linear block code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2819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Now go make your own code!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Basic Cryptography Code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7475" y="1600200"/>
          <a:ext cx="8991610" cy="106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8710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  <a:gridCol w="343316"/>
              </a:tblGrid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 smtClean="0">
                          <a:effectLst/>
                        </a:rPr>
                        <a:t>A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B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C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D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E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F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G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H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I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J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K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L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M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N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O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P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Q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R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S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T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U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V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W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X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Y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</a:rPr>
                        <a:t>Z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D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F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G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H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I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J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K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L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N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O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P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Q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R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V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W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Y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Z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C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" y="2819400"/>
            <a:ext cx="69342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/>
              <a:t>Romans would use this type of code</a:t>
            </a:r>
            <a:br>
              <a:rPr lang="en-US" altLang="en-US" sz="2800"/>
            </a:br>
            <a:endParaRPr lang="en-US" altLang="en-US" sz="2800"/>
          </a:p>
          <a:p>
            <a:pPr eaLnBrk="1" hangingPunct="1">
              <a:spcBef>
                <a:spcPct val="0"/>
              </a:spcBef>
            </a:pPr>
            <a:r>
              <a:rPr lang="en-US" altLang="en-US" sz="2800"/>
              <a:t>Here </a:t>
            </a:r>
            <a:r>
              <a:rPr lang="en-US" altLang="en-US" sz="2800" b="1"/>
              <a:t>“LINEAR”</a:t>
            </a:r>
            <a:r>
              <a:rPr lang="en-US" altLang="en-US" sz="2800"/>
              <a:t> becomes “</a:t>
            </a:r>
            <a:r>
              <a:rPr lang="en-US" altLang="en-US" sz="2800">
                <a:solidFill>
                  <a:srgbClr val="FF0000"/>
                </a:solidFill>
              </a:rPr>
              <a:t>OLQHDU</a:t>
            </a:r>
            <a:r>
              <a:rPr lang="en-US" altLang="en-US" sz="2800"/>
              <a:t>”</a:t>
            </a:r>
            <a:br>
              <a:rPr lang="en-US" altLang="en-US" sz="2800"/>
            </a:br>
            <a:endParaRPr lang="en-US" altLang="en-US" sz="2800"/>
          </a:p>
          <a:p>
            <a:pPr eaLnBrk="1" hangingPunct="1">
              <a:spcBef>
                <a:spcPct val="0"/>
              </a:spcBef>
            </a:pPr>
            <a:r>
              <a:rPr lang="en-US" altLang="en-US" sz="2800"/>
              <a:t>What would “</a:t>
            </a:r>
            <a:r>
              <a:rPr lang="en-US" altLang="en-US" sz="2800">
                <a:solidFill>
                  <a:srgbClr val="FF0000"/>
                </a:solidFill>
              </a:rPr>
              <a:t>HTXDWLRQ</a:t>
            </a:r>
            <a:r>
              <a:rPr lang="en-US" altLang="en-US" sz="2800"/>
              <a:t>” be?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Numerical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We can do more if we change letters into numbers: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So that “FWJH” becomes “</a:t>
            </a:r>
            <a:r>
              <a:rPr lang="en-US" dirty="0" smtClean="0">
                <a:solidFill>
                  <a:srgbClr val="FF0000"/>
                </a:solidFill>
              </a:rPr>
              <a:t>6 23 10 8</a:t>
            </a:r>
            <a:r>
              <a:rPr lang="en-US" dirty="0" smtClean="0"/>
              <a:t>”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Can you come up with another example?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288" y="2819400"/>
          <a:ext cx="9136066" cy="120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912"/>
                <a:gridCol w="336914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  <a:gridCol w="354510"/>
              </a:tblGrid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effectLst/>
                        </a:rPr>
                        <a:t>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C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I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J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K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M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O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Q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U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V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W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X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Z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Numerical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Or we can even modify this code!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Here “FWJH” becomes “</a:t>
            </a:r>
            <a:r>
              <a:rPr lang="en-US" altLang="en-US" smtClean="0">
                <a:solidFill>
                  <a:srgbClr val="FF0000"/>
                </a:solidFill>
              </a:rPr>
              <a:t>9 26 13 11</a:t>
            </a:r>
            <a:r>
              <a:rPr lang="en-US" altLang="en-US" smtClean="0"/>
              <a:t>”</a:t>
            </a:r>
          </a:p>
          <a:p>
            <a:pPr eaLnBrk="1" hangingPunct="1"/>
            <a:r>
              <a:rPr lang="en-US" altLang="en-US" smtClean="0"/>
              <a:t>Writing code like a table is hard though. </a:t>
            </a:r>
          </a:p>
          <a:p>
            <a:pPr eaLnBrk="1" hangingPunct="1"/>
            <a:r>
              <a:rPr lang="en-US" altLang="en-US" smtClean="0"/>
              <a:t>Can you think of a simple rule to describe this code?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2286000"/>
          <a:ext cx="9144011" cy="952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5636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  <a:gridCol w="349135"/>
              </a:tblGrid>
              <a:tr h="476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C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E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I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J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K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M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O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Q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U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V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W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X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Z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25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28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Linear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rule we came up with “Change it to a number and add 3”  is a linear code</a:t>
            </a:r>
          </a:p>
          <a:p>
            <a:pPr eaLnBrk="1" hangingPunct="1"/>
            <a:r>
              <a:rPr lang="en-US" altLang="en-US" smtClean="0"/>
              <a:t>It is more easily written with the linear equation y=x+3</a:t>
            </a:r>
          </a:p>
          <a:p>
            <a:pPr eaLnBrk="1" hangingPunct="1"/>
            <a:r>
              <a:rPr lang="en-US" altLang="en-US" smtClean="0"/>
              <a:t>To encode “MUSTANGS” first change each letter to a number, and then apply the linear equation</a:t>
            </a:r>
          </a:p>
          <a:p>
            <a:pPr eaLnBrk="1" hangingPunct="1"/>
            <a:r>
              <a:rPr lang="en-US" altLang="en-US" smtClean="0"/>
              <a:t>M </a:t>
            </a:r>
            <a:r>
              <a:rPr lang="en-US" altLang="en-US" smtClean="0">
                <a:sym typeface="Wingdings" pitchFamily="2" charset="2"/>
              </a:rPr>
              <a:t> </a:t>
            </a:r>
            <a:r>
              <a:rPr lang="en-US" altLang="en-US" smtClean="0">
                <a:solidFill>
                  <a:srgbClr val="FF0000"/>
                </a:solidFill>
              </a:rPr>
              <a:t>13</a:t>
            </a:r>
            <a:r>
              <a:rPr lang="en-US" altLang="en-US" smtClean="0"/>
              <a:t> </a:t>
            </a:r>
            <a:r>
              <a:rPr lang="en-US" altLang="en-US" smtClean="0">
                <a:sym typeface="Wingdings" pitchFamily="2" charset="2"/>
              </a:rPr>
              <a:t></a:t>
            </a:r>
            <a:r>
              <a:rPr lang="en-US" altLang="en-US" smtClean="0">
                <a:solidFill>
                  <a:srgbClr val="00B050"/>
                </a:solidFill>
              </a:rPr>
              <a:t>16</a:t>
            </a:r>
            <a:r>
              <a:rPr lang="en-US" altLang="en-US" smtClean="0"/>
              <a:t>;</a:t>
            </a:r>
            <a:br>
              <a:rPr lang="en-US" altLang="en-US" smtClean="0"/>
            </a:br>
            <a:r>
              <a:rPr lang="en-US" altLang="en-US" smtClean="0"/>
              <a:t>U </a:t>
            </a:r>
            <a:r>
              <a:rPr lang="en-US" altLang="en-US" smtClean="0">
                <a:sym typeface="Wingdings" pitchFamily="2" charset="2"/>
              </a:rPr>
              <a:t></a:t>
            </a:r>
            <a:r>
              <a:rPr lang="en-US" altLang="en-US" smtClean="0"/>
              <a:t> </a:t>
            </a:r>
            <a:r>
              <a:rPr lang="en-US" altLang="en-US" smtClean="0">
                <a:solidFill>
                  <a:srgbClr val="FF0000"/>
                </a:solidFill>
              </a:rPr>
              <a:t>21</a:t>
            </a:r>
            <a:r>
              <a:rPr lang="en-US" altLang="en-US" smtClean="0"/>
              <a:t> </a:t>
            </a:r>
            <a:r>
              <a:rPr lang="en-US" altLang="en-US" smtClean="0">
                <a:sym typeface="Wingdings" pitchFamily="2" charset="2"/>
              </a:rPr>
              <a:t></a:t>
            </a:r>
            <a:r>
              <a:rPr lang="en-US" altLang="en-US" smtClean="0"/>
              <a:t> </a:t>
            </a:r>
            <a:r>
              <a:rPr lang="en-US" altLang="en-US" smtClean="0">
                <a:solidFill>
                  <a:srgbClr val="00B050"/>
                </a:solidFill>
              </a:rPr>
              <a:t>24</a:t>
            </a:r>
            <a:r>
              <a:rPr lang="en-US" altLang="en-US" smtClean="0"/>
              <a:t>;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Linear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How would you write “MUSTANG ON” in the linear code y=2x+5?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First turn it into numbers: “</a:t>
            </a:r>
            <a:r>
              <a:rPr lang="en-US" dirty="0" smtClean="0">
                <a:solidFill>
                  <a:srgbClr val="FF0000"/>
                </a:solidFill>
              </a:rPr>
              <a:t>13 21 19 20 1 14 7 21 14</a:t>
            </a:r>
            <a:r>
              <a:rPr lang="en-US" dirty="0" smtClean="0"/>
              <a:t>”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Then apply the linear code: “</a:t>
            </a:r>
            <a:r>
              <a:rPr lang="en-US" dirty="0" smtClean="0">
                <a:solidFill>
                  <a:srgbClr val="00B050"/>
                </a:solidFill>
              </a:rPr>
              <a:t>31 47 43 45 7 33 19 47 33</a:t>
            </a:r>
            <a:r>
              <a:rPr lang="en-US" dirty="0" smtClean="0"/>
              <a:t>”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Now try with the linear code y=-3x+80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How might we undo this?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350" y="5651500"/>
          <a:ext cx="9137638" cy="120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962"/>
                <a:gridCol w="336972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</a:tblGrid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effectLst/>
                        </a:rPr>
                        <a:t>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C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I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J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K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M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O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Q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U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V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W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X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Z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Linear Block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Linear block codes use more than one equation to make a code.  How might you do this?</a:t>
            </a:r>
          </a:p>
          <a:p>
            <a:pPr eaLnBrk="1" hangingPunct="1"/>
            <a:r>
              <a:rPr lang="en-US" altLang="en-US" smtClean="0"/>
              <a:t>First take a message “CRYPTOGRAPHY” and break it up into blocks.</a:t>
            </a:r>
          </a:p>
          <a:p>
            <a:pPr eaLnBrk="1" hangingPunct="1"/>
            <a:r>
              <a:rPr lang="en-US" altLang="en-US" smtClean="0"/>
              <a:t>Here we will use block size 2, so CR-YP-TO-GR-AP-HY are the blocks.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Linear Block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You then need as many linear equations as your block size.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W</a:t>
            </a:r>
            <a:r>
              <a:rPr lang="en-US" dirty="0" smtClean="0"/>
              <a:t>e need 2 equations, so let’s use y=2x+5 and y=-3x+80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To make a code for CRYPTOGRAPHY,  first take the first block ‘CR’ and encode it.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 </a:t>
            </a:r>
            <a:r>
              <a:rPr lang="en-US" dirty="0" smtClean="0">
                <a:sym typeface="Wingdings" panose="05000000000000000000" pitchFamily="2" charset="2"/>
              </a:rPr>
              <a:t> 3  2*3+5=11; R  18  -3*18+80=26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ym typeface="Wingdings" panose="05000000000000000000" pitchFamily="2" charset="2"/>
              </a:rPr>
              <a:t>So ‘CR’ becomes ‘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11 26</a:t>
            </a:r>
            <a:r>
              <a:rPr lang="en-US" dirty="0" smtClean="0">
                <a:sym typeface="Wingdings" panose="05000000000000000000" pitchFamily="2" charset="2"/>
              </a:rPr>
              <a:t>’. What is the rest of the code?</a:t>
            </a: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350" y="5651500"/>
          <a:ext cx="9137638" cy="120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962"/>
                <a:gridCol w="336972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</a:tblGrid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effectLst/>
                        </a:rPr>
                        <a:t>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C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I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J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K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M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O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Q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U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V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W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X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Z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350" y="5334000"/>
          <a:ext cx="9137638" cy="120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962"/>
                <a:gridCol w="336972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</a:tblGrid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effectLst/>
                        </a:rPr>
                        <a:t>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C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I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J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K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M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O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Q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U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V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W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X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Z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03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</p:spPr>
        <p:txBody>
          <a:bodyPr/>
          <a:lstStyle/>
          <a:p>
            <a:pPr eaLnBrk="1" hangingPunct="1"/>
            <a:r>
              <a:rPr lang="en-US" altLang="en-US" smtClean="0"/>
              <a:t>Now encode “BOOT” using this block system.</a:t>
            </a:r>
          </a:p>
          <a:p>
            <a:pPr eaLnBrk="1" hangingPunct="1"/>
            <a:r>
              <a:rPr lang="en-US" altLang="en-US" smtClean="0"/>
              <a:t>It becomes ‘</a:t>
            </a:r>
            <a:r>
              <a:rPr lang="en-US" altLang="en-US" smtClean="0">
                <a:solidFill>
                  <a:srgbClr val="FF0000"/>
                </a:solidFill>
              </a:rPr>
              <a:t>9 35 35 20</a:t>
            </a:r>
            <a:r>
              <a:rPr lang="en-US" altLang="en-US" smtClean="0"/>
              <a:t>’</a:t>
            </a:r>
          </a:p>
          <a:p>
            <a:pPr eaLnBrk="1" hangingPunct="1"/>
            <a:r>
              <a:rPr lang="en-US" altLang="en-US" smtClean="0"/>
              <a:t>The problem is that ‘O’ is encoded as ‘</a:t>
            </a:r>
            <a:r>
              <a:rPr lang="en-US" altLang="en-US" smtClean="0">
                <a:solidFill>
                  <a:srgbClr val="FF0000"/>
                </a:solidFill>
              </a:rPr>
              <a:t>35</a:t>
            </a:r>
            <a:r>
              <a:rPr lang="en-US" altLang="en-US" smtClean="0"/>
              <a:t>’ for both rules.  This is called collision. </a:t>
            </a:r>
          </a:p>
          <a:p>
            <a:pPr eaLnBrk="1" hangingPunct="1"/>
            <a:r>
              <a:rPr lang="en-US" altLang="en-US" smtClean="0"/>
              <a:t>You can tell there is a double letter.</a:t>
            </a:r>
          </a:p>
          <a:p>
            <a:pPr eaLnBrk="1" hangingPunct="1"/>
            <a:r>
              <a:rPr lang="en-US" altLang="en-US" smtClean="0"/>
              <a:t>To see this, solve the equation 2x+5=-3x+80 for x.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350" y="5334000"/>
          <a:ext cx="9137638" cy="120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962"/>
                <a:gridCol w="336972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  <a:gridCol w="354571"/>
              </a:tblGrid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 smtClean="0">
                          <a:effectLst/>
                        </a:rPr>
                        <a:t>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C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I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J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K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M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O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Q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U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V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W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X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Z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25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en-US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840</Words>
  <Application>Microsoft Office PowerPoint</Application>
  <PresentationFormat>On-screen Show (4:3)</PresentationFormat>
  <Paragraphs>419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Arial</vt:lpstr>
      <vt:lpstr>Wingdings</vt:lpstr>
      <vt:lpstr>Office Theme</vt:lpstr>
      <vt:lpstr>Cryptography and Secret Codes</vt:lpstr>
      <vt:lpstr>Basic Cryptography Code</vt:lpstr>
      <vt:lpstr>Numerical Code</vt:lpstr>
      <vt:lpstr>Numerical Codes</vt:lpstr>
      <vt:lpstr>Linear Codes</vt:lpstr>
      <vt:lpstr>Linear codes</vt:lpstr>
      <vt:lpstr>Linear Block Codes</vt:lpstr>
      <vt:lpstr>Linear Block Codes</vt:lpstr>
      <vt:lpstr>A Problem</vt:lpstr>
      <vt:lpstr>Review</vt:lpstr>
      <vt:lpstr>Now go make your own code!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Cryptography and Secret Codes</dc:title>
  <dc:creator>Ryan and KaraLee</dc:creator>
  <cp:lastModifiedBy>Ryan and KaraLee</cp:lastModifiedBy>
  <cp:revision>17</cp:revision>
  <dcterms:created xsi:type="dcterms:W3CDTF">2013-10-23T22:36:21Z</dcterms:created>
  <dcterms:modified xsi:type="dcterms:W3CDTF">2013-11-19T19:53:43Z</dcterms:modified>
</cp:coreProperties>
</file>